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71" r:id="rId4"/>
    <p:sldId id="267" r:id="rId5"/>
    <p:sldId id="268" r:id="rId6"/>
    <p:sldId id="269" r:id="rId7"/>
    <p:sldId id="270" r:id="rId8"/>
    <p:sldId id="257" r:id="rId9"/>
    <p:sldId id="258" r:id="rId10"/>
    <p:sldId id="259" r:id="rId11"/>
    <p:sldId id="261"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971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9" autoAdjust="0"/>
  </p:normalViewPr>
  <p:slideViewPr>
    <p:cSldViewPr snapToGrid="0">
      <p:cViewPr varScale="1">
        <p:scale>
          <a:sx n="62" d="100"/>
          <a:sy n="62" d="100"/>
        </p:scale>
        <p:origin x="97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3DB69-9F80-43AB-8DE6-E8FFFC759BD4}" type="datetimeFigureOut">
              <a:rPr lang="en-IN" smtClean="0"/>
              <a:t>31-07-2022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7AEA5-F563-4BD4-BF8A-FA47B05B9BFF}" type="slidenum">
              <a:rPr lang="en-IN" smtClean="0"/>
              <a:t>‹#›</a:t>
            </a:fld>
            <a:endParaRPr lang="en-IN"/>
          </a:p>
        </p:txBody>
      </p:sp>
    </p:spTree>
    <p:extLst>
      <p:ext uri="{BB962C8B-B14F-4D97-AF65-F5344CB8AC3E}">
        <p14:creationId xmlns:p14="http://schemas.microsoft.com/office/powerpoint/2010/main" val="59621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1</a:t>
            </a:fld>
            <a:endParaRPr lang="en-IN"/>
          </a:p>
        </p:txBody>
      </p:sp>
    </p:spTree>
    <p:extLst>
      <p:ext uri="{BB962C8B-B14F-4D97-AF65-F5344CB8AC3E}">
        <p14:creationId xmlns:p14="http://schemas.microsoft.com/office/powerpoint/2010/main" val="48818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10</a:t>
            </a:fld>
            <a:endParaRPr lang="en-IN"/>
          </a:p>
        </p:txBody>
      </p:sp>
    </p:spTree>
    <p:extLst>
      <p:ext uri="{BB962C8B-B14F-4D97-AF65-F5344CB8AC3E}">
        <p14:creationId xmlns:p14="http://schemas.microsoft.com/office/powerpoint/2010/main" val="219451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11</a:t>
            </a:fld>
            <a:endParaRPr lang="en-IN"/>
          </a:p>
        </p:txBody>
      </p:sp>
    </p:spTree>
    <p:extLst>
      <p:ext uri="{BB962C8B-B14F-4D97-AF65-F5344CB8AC3E}">
        <p14:creationId xmlns:p14="http://schemas.microsoft.com/office/powerpoint/2010/main" val="2015781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12</a:t>
            </a:fld>
            <a:endParaRPr lang="en-IN"/>
          </a:p>
        </p:txBody>
      </p:sp>
    </p:spTree>
    <p:extLst>
      <p:ext uri="{BB962C8B-B14F-4D97-AF65-F5344CB8AC3E}">
        <p14:creationId xmlns:p14="http://schemas.microsoft.com/office/powerpoint/2010/main" val="15900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2</a:t>
            </a:fld>
            <a:endParaRPr lang="en-IN"/>
          </a:p>
        </p:txBody>
      </p:sp>
    </p:spTree>
    <p:extLst>
      <p:ext uri="{BB962C8B-B14F-4D97-AF65-F5344CB8AC3E}">
        <p14:creationId xmlns:p14="http://schemas.microsoft.com/office/powerpoint/2010/main" val="287470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3</a:t>
            </a:fld>
            <a:endParaRPr lang="en-IN"/>
          </a:p>
        </p:txBody>
      </p:sp>
    </p:spTree>
    <p:extLst>
      <p:ext uri="{BB962C8B-B14F-4D97-AF65-F5344CB8AC3E}">
        <p14:creationId xmlns:p14="http://schemas.microsoft.com/office/powerpoint/2010/main" val="81303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4</a:t>
            </a:fld>
            <a:endParaRPr lang="en-IN"/>
          </a:p>
        </p:txBody>
      </p:sp>
    </p:spTree>
    <p:extLst>
      <p:ext uri="{BB962C8B-B14F-4D97-AF65-F5344CB8AC3E}">
        <p14:creationId xmlns:p14="http://schemas.microsoft.com/office/powerpoint/2010/main" val="64246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5</a:t>
            </a:fld>
            <a:endParaRPr lang="en-IN"/>
          </a:p>
        </p:txBody>
      </p:sp>
    </p:spTree>
    <p:extLst>
      <p:ext uri="{BB962C8B-B14F-4D97-AF65-F5344CB8AC3E}">
        <p14:creationId xmlns:p14="http://schemas.microsoft.com/office/powerpoint/2010/main" val="291817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6</a:t>
            </a:fld>
            <a:endParaRPr lang="en-IN"/>
          </a:p>
        </p:txBody>
      </p:sp>
    </p:spTree>
    <p:extLst>
      <p:ext uri="{BB962C8B-B14F-4D97-AF65-F5344CB8AC3E}">
        <p14:creationId xmlns:p14="http://schemas.microsoft.com/office/powerpoint/2010/main" val="83557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7</a:t>
            </a:fld>
            <a:endParaRPr lang="en-IN"/>
          </a:p>
        </p:txBody>
      </p:sp>
    </p:spTree>
    <p:extLst>
      <p:ext uri="{BB962C8B-B14F-4D97-AF65-F5344CB8AC3E}">
        <p14:creationId xmlns:p14="http://schemas.microsoft.com/office/powerpoint/2010/main" val="281121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8</a:t>
            </a:fld>
            <a:endParaRPr lang="en-IN"/>
          </a:p>
        </p:txBody>
      </p:sp>
    </p:spTree>
    <p:extLst>
      <p:ext uri="{BB962C8B-B14F-4D97-AF65-F5344CB8AC3E}">
        <p14:creationId xmlns:p14="http://schemas.microsoft.com/office/powerpoint/2010/main" val="139814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D7AEA5-F563-4BD4-BF8A-FA47B05B9BFF}" type="slidenum">
              <a:rPr lang="en-IN" smtClean="0"/>
              <a:t>9</a:t>
            </a:fld>
            <a:endParaRPr lang="en-IN"/>
          </a:p>
        </p:txBody>
      </p:sp>
    </p:spTree>
    <p:extLst>
      <p:ext uri="{BB962C8B-B14F-4D97-AF65-F5344CB8AC3E}">
        <p14:creationId xmlns:p14="http://schemas.microsoft.com/office/powerpoint/2010/main" val="222262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4313F13-3A3C-4E61-9BB3-DEA60F494B64}" type="datetime1">
              <a:rPr lang="en-IN" smtClean="0"/>
              <a:t>31-07-2022</a:t>
            </a:fld>
            <a:endParaRPr lang="en-IN"/>
          </a:p>
        </p:txBody>
      </p:sp>
      <p:sp>
        <p:nvSpPr>
          <p:cNvPr id="5" name="Footer Placeholder 4"/>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6" name="Slide Number Placeholder 5"/>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421782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9EFE43-48AD-4ED9-9810-DB63CBB50C51}" type="datetime1">
              <a:rPr lang="en-IN" smtClean="0"/>
              <a:t>31-07-2022</a:t>
            </a:fld>
            <a:endParaRPr lang="en-IN"/>
          </a:p>
        </p:txBody>
      </p:sp>
      <p:sp>
        <p:nvSpPr>
          <p:cNvPr id="5" name="Footer Placeholder 4"/>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6" name="Slide Number Placeholder 5"/>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263522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49E4749-C42B-45A5-AA7A-7A774774C963}" type="datetime1">
              <a:rPr lang="en-IN" smtClean="0"/>
              <a:t>31-07-2022</a:t>
            </a:fld>
            <a:endParaRPr lang="en-IN"/>
          </a:p>
        </p:txBody>
      </p:sp>
      <p:sp>
        <p:nvSpPr>
          <p:cNvPr id="5" name="Footer Placeholder 4"/>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6" name="Slide Number Placeholder 5"/>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378229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26D436F-455A-4696-AC9A-7CC4E41A1351}" type="datetime1">
              <a:rPr lang="en-IN" smtClean="0"/>
              <a:t>31-07-2022</a:t>
            </a:fld>
            <a:endParaRPr lang="en-IN"/>
          </a:p>
        </p:txBody>
      </p:sp>
      <p:sp>
        <p:nvSpPr>
          <p:cNvPr id="5" name="Footer Placeholder 4"/>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6" name="Slide Number Placeholder 5"/>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185647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D4210-8351-4B3C-A7DA-D579070DB80F}" type="datetime1">
              <a:rPr lang="en-IN" smtClean="0"/>
              <a:t>31-07-2022</a:t>
            </a:fld>
            <a:endParaRPr lang="en-IN"/>
          </a:p>
        </p:txBody>
      </p:sp>
      <p:sp>
        <p:nvSpPr>
          <p:cNvPr id="5" name="Footer Placeholder 4"/>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6" name="Slide Number Placeholder 5"/>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426755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2BCF837-F77E-42D7-837C-2EFA4967A5A5}" type="datetime1">
              <a:rPr lang="en-IN" smtClean="0"/>
              <a:t>31-07-2022</a:t>
            </a:fld>
            <a:endParaRPr lang="en-IN"/>
          </a:p>
        </p:txBody>
      </p:sp>
      <p:sp>
        <p:nvSpPr>
          <p:cNvPr id="6" name="Footer Placeholder 5"/>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7" name="Slide Number Placeholder 6"/>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336359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507274B-19E1-4DBF-99FA-E5E963ADFC41}" type="datetime1">
              <a:rPr lang="en-IN" smtClean="0"/>
              <a:t>31-07-2022</a:t>
            </a:fld>
            <a:endParaRPr lang="en-IN"/>
          </a:p>
        </p:txBody>
      </p:sp>
      <p:sp>
        <p:nvSpPr>
          <p:cNvPr id="8" name="Footer Placeholder 7"/>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9" name="Slide Number Placeholder 8"/>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3014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2DA9F68-3B94-4679-A8B5-6067794D4B31}" type="datetime1">
              <a:rPr lang="en-IN" smtClean="0"/>
              <a:t>31-07-2022</a:t>
            </a:fld>
            <a:endParaRPr lang="en-IN"/>
          </a:p>
        </p:txBody>
      </p:sp>
      <p:sp>
        <p:nvSpPr>
          <p:cNvPr id="4" name="Footer Placeholder 3"/>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5" name="Slide Number Placeholder 4"/>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312250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9B21C-2841-466F-A1B7-9387864FDE74}" type="datetime1">
              <a:rPr lang="en-IN" smtClean="0"/>
              <a:t>31-07-2022</a:t>
            </a:fld>
            <a:endParaRPr lang="en-IN"/>
          </a:p>
        </p:txBody>
      </p:sp>
      <p:sp>
        <p:nvSpPr>
          <p:cNvPr id="3" name="Footer Placeholder 2"/>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4" name="Slide Number Placeholder 3"/>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234257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AB346-BCA3-4D5F-BA57-2724ABC8F9AA}" type="datetime1">
              <a:rPr lang="en-IN" smtClean="0"/>
              <a:t>31-07-2022</a:t>
            </a:fld>
            <a:endParaRPr lang="en-IN"/>
          </a:p>
        </p:txBody>
      </p:sp>
      <p:sp>
        <p:nvSpPr>
          <p:cNvPr id="6" name="Footer Placeholder 5"/>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7" name="Slide Number Placeholder 6"/>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321684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84AC5-B0D8-42F8-8F0A-F4EB135FB05D}" type="datetime1">
              <a:rPr lang="en-IN" smtClean="0"/>
              <a:t>31-07-2022</a:t>
            </a:fld>
            <a:endParaRPr lang="en-IN"/>
          </a:p>
        </p:txBody>
      </p:sp>
      <p:sp>
        <p:nvSpPr>
          <p:cNvPr id="6" name="Footer Placeholder 5"/>
          <p:cNvSpPr>
            <a:spLocks noGrp="1"/>
          </p:cNvSpPr>
          <p:nvPr>
            <p:ph type="ftr" sz="quarter" idx="11"/>
          </p:nvPr>
        </p:nvSpPr>
        <p:spPr/>
        <p:txBody>
          <a:bodyPr/>
          <a:lstStyle/>
          <a:p>
            <a:r>
              <a:rPr lang="en-IN" smtClean="0"/>
              <a:t>16UCU405 : DATA STRUCTURE AND ALGORITHM           		II BCA / III Semester    		      Ms. Dr.A.DEVI</a:t>
            </a:r>
            <a:endParaRPr lang="en-IN"/>
          </a:p>
        </p:txBody>
      </p:sp>
      <p:sp>
        <p:nvSpPr>
          <p:cNvPr id="7" name="Slide Number Placeholder 6"/>
          <p:cNvSpPr>
            <a:spLocks noGrp="1"/>
          </p:cNvSpPr>
          <p:nvPr>
            <p:ph type="sldNum" sz="quarter" idx="12"/>
          </p:nvPr>
        </p:nvSpPr>
        <p:spPr/>
        <p:txBody>
          <a:bodyPr/>
          <a:lstStyle/>
          <a:p>
            <a:fld id="{EF1E76F2-3211-4C53-ADFB-2278C6196BFE}" type="slidenum">
              <a:rPr lang="en-IN" smtClean="0"/>
              <a:t>‹#›</a:t>
            </a:fld>
            <a:endParaRPr lang="en-IN"/>
          </a:p>
        </p:txBody>
      </p:sp>
    </p:spTree>
    <p:extLst>
      <p:ext uri="{BB962C8B-B14F-4D97-AF65-F5344CB8AC3E}">
        <p14:creationId xmlns:p14="http://schemas.microsoft.com/office/powerpoint/2010/main" val="196454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EAD26-7458-48C0-831F-DAF825BC15BE}" type="datetime1">
              <a:rPr lang="en-IN" smtClean="0"/>
              <a:t>31-07-2022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16UCU405 : DATA STRUCTURE AND ALGORITHM           		II BCA / III Semester    		      Ms. Dr.A.DEVI</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E76F2-3211-4C53-ADFB-2278C6196BFE}" type="slidenum">
              <a:rPr lang="en-IN" smtClean="0"/>
              <a:t>‹#›</a:t>
            </a:fld>
            <a:endParaRPr lang="en-IN"/>
          </a:p>
        </p:txBody>
      </p:sp>
    </p:spTree>
    <p:extLst>
      <p:ext uri="{BB962C8B-B14F-4D97-AF65-F5344CB8AC3E}">
        <p14:creationId xmlns:p14="http://schemas.microsoft.com/office/powerpoint/2010/main" val="2103026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oleObject" Target="file:///D:\Profesional\Conference\ICBIM%202014\Drawing1\Drawing\~Page-1\Sheet.11" TargetMode="External"/><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8.emf"/><Relationship Id="rId5" Type="http://schemas.openxmlformats.org/officeDocument/2006/relationships/image" Target="../media/image9.png"/><Relationship Id="rId10" Type="http://schemas.openxmlformats.org/officeDocument/2006/relationships/oleObject" Target="file:///D:\Profesional\Conference\ICBIM%202014\Drawing1\Drawing\~Page-1\Sheet.12" TargetMode="External"/><Relationship Id="rId4" Type="http://schemas.openxmlformats.org/officeDocument/2006/relationships/image" Target="../media/image1.png"/><Relationship Id="rId9"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3766" y="2711106"/>
            <a:ext cx="11519646" cy="3831818"/>
          </a:xfrm>
          <a:prstGeom prst="rect">
            <a:avLst/>
          </a:prstGeom>
        </p:spPr>
        <p:txBody>
          <a:bodyPr wrap="square">
            <a:spAutoFit/>
          </a:bodyPr>
          <a:lstStyle/>
          <a:p>
            <a:pPr>
              <a:lnSpc>
                <a:spcPct val="150000"/>
              </a:lnSpc>
            </a:pPr>
            <a:r>
              <a:rPr lang="en-US" b="1" dirty="0" smtClean="0">
                <a:solidFill>
                  <a:srgbClr val="00B050"/>
                </a:solidFill>
                <a:effectLst/>
                <a:latin typeface="Times New Roman" panose="02020603050405020304" pitchFamily="18" charset="0"/>
                <a:ea typeface="MS Mincho"/>
                <a:cs typeface="Times New Roman" panose="02020603050405020304" pitchFamily="18" charset="0"/>
              </a:rPr>
              <a:t>Problem statement:</a:t>
            </a:r>
          </a:p>
          <a:p>
            <a:pPr>
              <a:lnSpc>
                <a:spcPct val="150000"/>
              </a:lnSpc>
            </a:pPr>
            <a:r>
              <a:rPr lang="en-US" b="1" i="1" dirty="0">
                <a:solidFill>
                  <a:srgbClr val="00B05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MS Mincho"/>
                <a:cs typeface="Times New Roman" panose="02020603050405020304" pitchFamily="18" charset="0"/>
              </a:rPr>
              <a:t>What is Big Data</a:t>
            </a:r>
            <a:r>
              <a:rPr lang="en-US" sz="2400" b="1" dirty="0" smtClean="0">
                <a:latin typeface="Times New Roman" panose="02020603050405020304" pitchFamily="18" charset="0"/>
                <a:ea typeface="MS Mincho"/>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Big </a:t>
            </a:r>
            <a:r>
              <a:rPr lang="en-US" sz="2400" dirty="0">
                <a:latin typeface="Times New Roman" panose="02020603050405020304" pitchFamily="18" charset="0"/>
                <a:cs typeface="Times New Roman" panose="02020603050405020304" pitchFamily="18" charset="0"/>
              </a:rPr>
              <a:t>Data is a collection of large datasets that cannot be processed using traditional computing techniques. For example, the volume of data Facebook or </a:t>
            </a:r>
            <a:r>
              <a:rPr lang="en-US" sz="2400" dirty="0" err="1">
                <a:latin typeface="Times New Roman" panose="02020603050405020304" pitchFamily="18" charset="0"/>
                <a:cs typeface="Times New Roman" panose="02020603050405020304" pitchFamily="18" charset="0"/>
              </a:rPr>
              <a:t>Youtube</a:t>
            </a:r>
            <a:r>
              <a:rPr lang="en-US" sz="2400" dirty="0">
                <a:latin typeface="Times New Roman" panose="02020603050405020304" pitchFamily="18" charset="0"/>
                <a:cs typeface="Times New Roman" panose="02020603050405020304" pitchFamily="18" charset="0"/>
              </a:rPr>
              <a:t> need require it to collect and manage on a daily basis, can fall under the category of Big Data. However, Big Data is not only about scale and volume, it also involves one or more of the following aspects − Velocity, Variety, Volume, and Complexity</a:t>
            </a:r>
            <a:r>
              <a:rPr lang="en-US"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510989" y="6356350"/>
            <a:ext cx="11107270" cy="365125"/>
          </a:xfrm>
        </p:spPr>
        <p:txBody>
          <a:bodyPr/>
          <a:lstStyle/>
          <a:p>
            <a:r>
              <a:rPr lang="en-IN" sz="1600" b="1" dirty="0">
                <a:solidFill>
                  <a:srgbClr val="CC3399"/>
                </a:solidFill>
                <a:latin typeface="Times New Roman" panose="02020603050405020304" pitchFamily="18" charset="0"/>
                <a:cs typeface="Times New Roman" panose="02020603050405020304" pitchFamily="18" charset="0"/>
              </a:rPr>
              <a:t>20PCA107/ Big Data Analytics		II MCA/ III Semester    		      Ms. </a:t>
            </a:r>
            <a:r>
              <a:rPr lang="en-IN" sz="1600" b="1" dirty="0" err="1">
                <a:solidFill>
                  <a:srgbClr val="CC3399"/>
                </a:solidFill>
                <a:latin typeface="Times New Roman" panose="02020603050405020304" pitchFamily="18" charset="0"/>
                <a:cs typeface="Times New Roman" panose="02020603050405020304" pitchFamily="18" charset="0"/>
              </a:rPr>
              <a:t>Dr.A.DEVI</a:t>
            </a:r>
            <a:endParaRPr lang="en-IN" sz="1600" b="1" dirty="0">
              <a:solidFill>
                <a:srgbClr val="CC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3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6177" y="2856866"/>
            <a:ext cx="11519646" cy="2862322"/>
          </a:xfrm>
          <a:prstGeom prst="rect">
            <a:avLst/>
          </a:prstGeom>
        </p:spPr>
        <p:txBody>
          <a:bodyPr wrap="square">
            <a:spAutoFit/>
          </a:bodyPr>
          <a:lstStyle/>
          <a:p>
            <a:pPr algn="just"/>
            <a:r>
              <a:rPr lang="en-US" sz="2000" b="1" dirty="0" smtClean="0">
                <a:latin typeface="Times New Roman" panose="02020603050405020304" pitchFamily="18" charset="0"/>
                <a:cs typeface="Times New Roman" panose="02020603050405020304" pitchFamily="18" charset="0"/>
              </a:rPr>
              <a:t>Unstructured</a:t>
            </a:r>
            <a:endParaRPr lang="en-IN"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Unstructured </a:t>
            </a:r>
            <a:r>
              <a:rPr lang="en-US" sz="2000" dirty="0">
                <a:latin typeface="Times New Roman" panose="02020603050405020304" pitchFamily="18" charset="0"/>
                <a:cs typeface="Times New Roman" panose="02020603050405020304" pitchFamily="18" charset="0"/>
              </a:rPr>
              <a:t>data refers to the data that lacks </a:t>
            </a:r>
            <a:r>
              <a:rPr lang="en-US" sz="2000" b="1" dirty="0">
                <a:latin typeface="Times New Roman" panose="02020603050405020304" pitchFamily="18" charset="0"/>
                <a:cs typeface="Times New Roman" panose="02020603050405020304" pitchFamily="18" charset="0"/>
              </a:rPr>
              <a:t>any specific form or structure </a:t>
            </a:r>
            <a:r>
              <a:rPr lang="en-US" sz="2000" dirty="0">
                <a:latin typeface="Times New Roman" panose="02020603050405020304" pitchFamily="18" charset="0"/>
                <a:cs typeface="Times New Roman" panose="02020603050405020304" pitchFamily="18" charset="0"/>
              </a:rPr>
              <a:t>whatsoever. This makes </a:t>
            </a:r>
            <a:r>
              <a:rPr lang="en-US" sz="2000" b="1" dirty="0">
                <a:latin typeface="Times New Roman" panose="02020603050405020304" pitchFamily="18" charset="0"/>
                <a:cs typeface="Times New Roman" panose="02020603050405020304" pitchFamily="18" charset="0"/>
              </a:rPr>
              <a:t>it very difficult and time-consuming to process and analyze unstructured data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Email</a:t>
            </a:r>
            <a:r>
              <a:rPr lang="en-US" sz="2000" dirty="0">
                <a:latin typeface="Times New Roman" panose="02020603050405020304" pitchFamily="18" charset="0"/>
                <a:cs typeface="Times New Roman" panose="02020603050405020304" pitchFamily="18" charset="0"/>
              </a:rPr>
              <a:t> is an example of unstructured data.</a:t>
            </a:r>
            <a:endParaRPr lang="en-I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Semi-structured</a:t>
            </a:r>
            <a:endParaRPr lang="en-IN"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Semi-structured </a:t>
            </a:r>
            <a:r>
              <a:rPr lang="en-US" sz="2000" dirty="0">
                <a:latin typeface="Times New Roman" panose="02020603050405020304" pitchFamily="18" charset="0"/>
                <a:cs typeface="Times New Roman" panose="02020603050405020304" pitchFamily="18" charset="0"/>
              </a:rPr>
              <a:t>data pertains to the data containing </a:t>
            </a:r>
            <a:r>
              <a:rPr lang="en-US" sz="2000" b="1" dirty="0">
                <a:latin typeface="Times New Roman" panose="02020603050405020304" pitchFamily="18" charset="0"/>
                <a:cs typeface="Times New Roman" panose="02020603050405020304" pitchFamily="18" charset="0"/>
              </a:rPr>
              <a:t>both</a:t>
            </a:r>
            <a:r>
              <a:rPr lang="en-US" sz="2000" dirty="0">
                <a:latin typeface="Times New Roman" panose="02020603050405020304" pitchFamily="18" charset="0"/>
                <a:cs typeface="Times New Roman" panose="02020603050405020304" pitchFamily="18" charset="0"/>
              </a:rPr>
              <a:t> the formats mentioned above, that is, </a:t>
            </a:r>
            <a:r>
              <a:rPr lang="en-US" sz="2000" b="1" dirty="0">
                <a:latin typeface="Times New Roman" panose="02020603050405020304" pitchFamily="18" charset="0"/>
                <a:cs typeface="Times New Roman" panose="02020603050405020304" pitchFamily="18" charset="0"/>
              </a:rPr>
              <a:t>structured and unstructured data</a:t>
            </a:r>
            <a:r>
              <a:rPr lang="en-US" sz="2000" dirty="0">
                <a:latin typeface="Times New Roman" panose="02020603050405020304" pitchFamily="18" charset="0"/>
                <a:cs typeface="Times New Roman" panose="02020603050405020304" pitchFamily="18" charset="0"/>
              </a:rPr>
              <a:t>. To be precise, it refers to the data that although has not been classified under a particular repository (database), yet contains vital information or tags that segregate individual elements within the data</a:t>
            </a:r>
            <a:r>
              <a:rPr lang="en-US" sz="2000" dirty="0" smtClean="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87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58906" y="2986105"/>
            <a:ext cx="4020670" cy="523220"/>
          </a:xfrm>
          <a:prstGeom prst="rect">
            <a:avLst/>
          </a:prstGeom>
        </p:spPr>
        <p:txBody>
          <a:bodyPr wrap="square">
            <a:spAutoFit/>
          </a:bodyPr>
          <a:lstStyle/>
          <a:p>
            <a:pPr marL="635000">
              <a:spcBef>
                <a:spcPts val="945"/>
              </a:spcBef>
              <a:spcAft>
                <a:spcPts val="0"/>
              </a:spcAft>
            </a:pPr>
            <a:r>
              <a:rPr lang="en-US" sz="2800" b="1" kern="0" dirty="0">
                <a:latin typeface="Times New Roman" panose="02020603050405020304" pitchFamily="18" charset="0"/>
                <a:ea typeface="Times New Roman" panose="02020603050405020304" pitchFamily="18" charset="0"/>
              </a:rPr>
              <a:t>Sources</a:t>
            </a:r>
            <a:r>
              <a:rPr lang="en-US" sz="2800" b="1" kern="0" spc="-15" dirty="0">
                <a:latin typeface="Times New Roman" panose="02020603050405020304" pitchFamily="18" charset="0"/>
                <a:ea typeface="Times New Roman" panose="02020603050405020304" pitchFamily="18" charset="0"/>
              </a:rPr>
              <a:t> </a:t>
            </a:r>
            <a:r>
              <a:rPr lang="en-US" sz="2800" b="1" kern="0" dirty="0">
                <a:latin typeface="Times New Roman" panose="02020603050405020304" pitchFamily="18" charset="0"/>
                <a:ea typeface="Times New Roman" panose="02020603050405020304" pitchFamily="18" charset="0"/>
              </a:rPr>
              <a:t>of</a:t>
            </a:r>
            <a:r>
              <a:rPr lang="en-US" sz="2800" b="1" kern="0" spc="-20" dirty="0">
                <a:latin typeface="Times New Roman" panose="02020603050405020304" pitchFamily="18" charset="0"/>
                <a:ea typeface="Times New Roman" panose="02020603050405020304" pitchFamily="18" charset="0"/>
              </a:rPr>
              <a:t> </a:t>
            </a:r>
            <a:r>
              <a:rPr lang="en-US" sz="2800" b="1" kern="0" dirty="0">
                <a:latin typeface="Times New Roman" panose="02020603050405020304" pitchFamily="18" charset="0"/>
                <a:ea typeface="Times New Roman" panose="02020603050405020304" pitchFamily="18" charset="0"/>
              </a:rPr>
              <a:t>big data</a:t>
            </a:r>
            <a:endParaRPr lang="en-IN" sz="2800" b="1" kern="0" dirty="0">
              <a:effectLst/>
              <a:latin typeface="Times New Roman" panose="02020603050405020304" pitchFamily="18" charset="0"/>
              <a:ea typeface="Times New Roman" panose="02020603050405020304" pitchFamily="18" charset="0"/>
            </a:endParaRPr>
          </a:p>
        </p:txBody>
      </p:sp>
      <p:pic>
        <p:nvPicPr>
          <p:cNvPr id="9" name="image2.jpeg"/>
          <p:cNvPicPr/>
          <p:nvPr/>
        </p:nvPicPr>
        <p:blipFill>
          <a:blip r:embed="rId4" cstate="print"/>
          <a:stretch>
            <a:fillRect/>
          </a:stretch>
        </p:blipFill>
        <p:spPr>
          <a:xfrm>
            <a:off x="658906" y="3509325"/>
            <a:ext cx="10529047" cy="2524790"/>
          </a:xfrm>
          <a:prstGeom prst="rect">
            <a:avLst/>
          </a:prstGeom>
        </p:spPr>
      </p:pic>
    </p:spTree>
    <p:extLst>
      <p:ext uri="{BB962C8B-B14F-4D97-AF65-F5344CB8AC3E}">
        <p14:creationId xmlns:p14="http://schemas.microsoft.com/office/powerpoint/2010/main" val="872367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1389" y="2922797"/>
            <a:ext cx="11156870" cy="2431435"/>
          </a:xfrm>
          <a:prstGeom prst="rect">
            <a:avLst/>
          </a:prstGeom>
        </p:spPr>
        <p:txBody>
          <a:bodyPr wrap="square">
            <a:spAutoFit/>
          </a:bodyPr>
          <a:lstStyle/>
          <a:p>
            <a:r>
              <a:rPr lang="en-US" sz="2800" b="1" dirty="0">
                <a:solidFill>
                  <a:srgbClr val="CC3399"/>
                </a:solidFill>
                <a:latin typeface="Times New Roman" panose="02020603050405020304" pitchFamily="18" charset="0"/>
                <a:ea typeface="MS Mincho"/>
                <a:cs typeface="Times New Roman" panose="02020603050405020304" pitchFamily="18" charset="0"/>
              </a:rPr>
              <a:t>Objective:</a:t>
            </a:r>
          </a:p>
          <a:p>
            <a:r>
              <a:rPr lang="en-US" sz="2800" dirty="0">
                <a:latin typeface="Times New Roman" panose="02020603050405020304" pitchFamily="18" charset="0"/>
                <a:cs typeface="Times New Roman" panose="02020603050405020304" pitchFamily="18" charset="0"/>
              </a:rPr>
              <a:t>	The basic knowledge of Big data.</a:t>
            </a:r>
            <a:endParaRPr lang="en-IN" sz="2800" dirty="0">
              <a:latin typeface="Times New Roman" panose="02020603050405020304" pitchFamily="18" charset="0"/>
              <a:cs typeface="Times New Roman" panose="02020603050405020304" pitchFamily="18" charset="0"/>
            </a:endParaRPr>
          </a:p>
          <a:p>
            <a:r>
              <a:rPr lang="en-US" sz="3200" b="1" dirty="0">
                <a:solidFill>
                  <a:srgbClr val="C00000"/>
                </a:solidFill>
                <a:latin typeface="Times New Roman" panose="02020603050405020304" pitchFamily="18" charset="0"/>
                <a:cs typeface="Times New Roman" panose="02020603050405020304" pitchFamily="18" charset="0"/>
              </a:rPr>
              <a:t>Outcome:</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Students are learnt about the basic idea of Big Data, </a:t>
            </a:r>
            <a:r>
              <a:rPr lang="en-US" sz="3200" dirty="0" smtClean="0">
                <a:latin typeface="Times New Roman" panose="02020603050405020304" pitchFamily="18" charset="0"/>
                <a:ea typeface="MS Mincho"/>
                <a:cs typeface="Times New Roman" panose="02020603050405020304" pitchFamily="18" charset="0"/>
              </a:rPr>
              <a:t>Characteristics of Big Data and Types of big Data</a:t>
            </a:r>
            <a:r>
              <a:rPr lang="en-US" sz="3200" dirty="0" smtClean="0">
                <a:latin typeface="Times New Roman" panose="02020603050405020304" pitchFamily="18" charset="0"/>
                <a:cs typeface="Times New Roman" panose="02020603050405020304" pitchFamily="18" charset="0"/>
              </a:rPr>
              <a:t>. </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283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167" y="2714693"/>
            <a:ext cx="7192810" cy="3528928"/>
          </a:xfrm>
          <a:prstGeom prst="rect">
            <a:avLst/>
          </a:prstGeom>
        </p:spPr>
      </p:pic>
    </p:spTree>
    <p:extLst>
      <p:ext uri="{BB962C8B-B14F-4D97-AF65-F5344CB8AC3E}">
        <p14:creationId xmlns:p14="http://schemas.microsoft.com/office/powerpoint/2010/main" val="1252601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sp>
        <p:nvSpPr>
          <p:cNvPr id="10" name="object 5"/>
          <p:cNvSpPr>
            <a:spLocks noChangeArrowheads="1"/>
          </p:cNvSpPr>
          <p:nvPr/>
        </p:nvSpPr>
        <p:spPr bwMode="auto">
          <a:xfrm>
            <a:off x="2390274" y="2986106"/>
            <a:ext cx="6641431" cy="3222189"/>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143584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5620870" y="2909549"/>
            <a:ext cx="3648635" cy="358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solidFill>
                  <a:srgbClr val="960000"/>
                </a:solidFill>
                <a:latin typeface="Times New Roman" pitchFamily="18" charset="0"/>
                <a:cs typeface="Times New Roman" pitchFamily="18" charset="0"/>
              </a:rPr>
              <a:t>Characteristics of Big data: </a:t>
            </a:r>
            <a:r>
              <a:rPr lang="en-US" sz="2800" b="1" dirty="0" smtClean="0">
                <a:solidFill>
                  <a:srgbClr val="960000"/>
                </a:solidFill>
                <a:latin typeface="Times New Roman" pitchFamily="18" charset="0"/>
                <a:cs typeface="Times New Roman" pitchFamily="18" charset="0"/>
              </a:rPr>
              <a:t>V3</a:t>
            </a:r>
            <a:r>
              <a:rPr lang="en-US" sz="2800" dirty="0" smtClean="0">
                <a:solidFill>
                  <a:srgbClr val="960000"/>
                </a:solidFill>
                <a:latin typeface="Times New Roman" pitchFamily="18" charset="0"/>
                <a:cs typeface="Times New Roman" pitchFamily="18" charset="0"/>
              </a:rPr>
              <a:t> </a:t>
            </a:r>
            <a:endParaRPr lang="en-IN" sz="2800" dirty="0">
              <a:solidFill>
                <a:srgbClr val="960000"/>
              </a:solidFill>
              <a:latin typeface="Times New Roman" pitchFamily="18" charset="0"/>
              <a:cs typeface="Times New Roman" pitchFamily="18" charset="0"/>
            </a:endParaRPr>
          </a:p>
        </p:txBody>
      </p:sp>
      <p:pic>
        <p:nvPicPr>
          <p:cNvPr id="11" name="Picture 10" descr="Screen shot 2013-01-13 at 4.45.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89" y="2986106"/>
            <a:ext cx="1962503" cy="2370395"/>
          </a:xfrm>
          <a:prstGeom prst="rect">
            <a:avLst/>
          </a:prstGeom>
        </p:spPr>
      </p:pic>
      <p:pic>
        <p:nvPicPr>
          <p:cNvPr id="12" name="Picture 11"/>
          <p:cNvPicPr>
            <a:picLocks noChangeAspect="1"/>
          </p:cNvPicPr>
          <p:nvPr/>
        </p:nvPicPr>
        <p:blipFill>
          <a:blip r:embed="rId5"/>
          <a:stretch>
            <a:fillRect/>
          </a:stretch>
        </p:blipFill>
        <p:spPr>
          <a:xfrm>
            <a:off x="3777891" y="3035593"/>
            <a:ext cx="2811168" cy="2356702"/>
          </a:xfrm>
          <a:prstGeom prst="rect">
            <a:avLst/>
          </a:prstGeom>
        </p:spPr>
      </p:pic>
      <p:pic>
        <p:nvPicPr>
          <p:cNvPr id="13" name="Picture 7" descr="V3_3_2"/>
          <p:cNvPicPr>
            <a:picLocks noChangeAspect="1" noChangeArrowheads="1"/>
          </p:cNvPicPr>
          <p:nvPr/>
        </p:nvPicPr>
        <p:blipFill>
          <a:blip r:embed="rId6">
            <a:extLst>
              <a:ext uri="{28A0092B-C50C-407E-A947-70E740481C1C}">
                <a14:useLocalDpi xmlns:a14="http://schemas.microsoft.com/office/drawing/2010/main" val="0"/>
              </a:ext>
            </a:extLst>
          </a:blip>
          <a:srcRect r="6102"/>
          <a:stretch>
            <a:fillRect/>
          </a:stretch>
        </p:blipFill>
        <p:spPr bwMode="auto">
          <a:xfrm>
            <a:off x="7355541" y="2784560"/>
            <a:ext cx="4000313" cy="341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370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4">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2649502" y="2866835"/>
            <a:ext cx="3446498" cy="6366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960000"/>
                </a:solidFill>
                <a:latin typeface="Times New Roman" pitchFamily="18" charset="0"/>
                <a:cs typeface="Times New Roman" pitchFamily="18" charset="0"/>
              </a:rPr>
              <a:t>V3</a:t>
            </a:r>
            <a:r>
              <a:rPr lang="en-US" sz="2800" dirty="0" smtClean="0">
                <a:solidFill>
                  <a:srgbClr val="960000"/>
                </a:solidFill>
                <a:latin typeface="Times New Roman" pitchFamily="18" charset="0"/>
                <a:cs typeface="Times New Roman" pitchFamily="18" charset="0"/>
              </a:rPr>
              <a:t> </a:t>
            </a:r>
            <a:r>
              <a:rPr lang="en-US" sz="2800" b="1" dirty="0" smtClean="0">
                <a:solidFill>
                  <a:srgbClr val="960000"/>
                </a:solidFill>
                <a:latin typeface="Times New Roman" pitchFamily="18" charset="0"/>
                <a:cs typeface="Times New Roman" pitchFamily="18" charset="0"/>
              </a:rPr>
              <a:t>: </a:t>
            </a:r>
            <a:r>
              <a:rPr lang="en-US" sz="2800" dirty="0" smtClean="0">
                <a:solidFill>
                  <a:srgbClr val="960000"/>
                </a:solidFill>
                <a:latin typeface="Times New Roman" pitchFamily="18" charset="0"/>
                <a:cs typeface="Times New Roman" pitchFamily="18" charset="0"/>
              </a:rPr>
              <a:t>V for Volume</a:t>
            </a:r>
            <a:endParaRPr lang="en-IN" sz="2800" dirty="0">
              <a:solidFill>
                <a:srgbClr val="960000"/>
              </a:solidFill>
              <a:latin typeface="Times New Roman" pitchFamily="18" charset="0"/>
              <a:cs typeface="Times New Roman" pitchFamily="18" charset="0"/>
            </a:endParaRPr>
          </a:p>
        </p:txBody>
      </p:sp>
      <p:grpSp>
        <p:nvGrpSpPr>
          <p:cNvPr id="6" name="Group 5"/>
          <p:cNvGrpSpPr/>
          <p:nvPr/>
        </p:nvGrpSpPr>
        <p:grpSpPr>
          <a:xfrm>
            <a:off x="5663408" y="2675965"/>
            <a:ext cx="6062427" cy="3543061"/>
            <a:chOff x="3287688" y="2153449"/>
            <a:chExt cx="6808018" cy="4345155"/>
          </a:xfrm>
        </p:grpSpPr>
        <p:pic>
          <p:nvPicPr>
            <p:cNvPr id="15" name="Picture 14" descr="Screen shot 2013-01-13 at 4.01.4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6160" y="2153449"/>
              <a:ext cx="2559546" cy="1632883"/>
            </a:xfrm>
            <a:prstGeom prst="rect">
              <a:avLst/>
            </a:prstGeom>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688" y="4221089"/>
              <a:ext cx="3044678" cy="227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2004" y="3876210"/>
              <a:ext cx="2808313" cy="164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2056933375"/>
                </p:ext>
              </p:extLst>
            </p:nvPr>
          </p:nvGraphicFramePr>
          <p:xfrm>
            <a:off x="7001910" y="4696721"/>
            <a:ext cx="1831975" cy="268287"/>
          </p:xfrm>
          <a:graphic>
            <a:graphicData uri="http://schemas.openxmlformats.org/presentationml/2006/ole">
              <mc:AlternateContent xmlns:mc="http://schemas.openxmlformats.org/markup-compatibility/2006">
                <mc:Choice xmlns:v="urn:schemas-microsoft-com:vml" Requires="v">
                  <p:oleObj spid="_x0000_s1044" name="Visio" r:id="rId8" imgW="1832312" imgH="268920" progId="Visio.Drawing.11">
                    <p:link updateAutomatic="1"/>
                  </p:oleObj>
                </mc:Choice>
                <mc:Fallback>
                  <p:oleObj name="Visio" r:id="rId8" imgW="1832312" imgH="268920" progId="Visio.Drawing.11">
                    <p:link updateAutomatic="1"/>
                    <p:pic>
                      <p:nvPicPr>
                        <p:cNvPr id="0" name=""/>
                        <p:cNvPicPr/>
                        <p:nvPr/>
                      </p:nvPicPr>
                      <p:blipFill>
                        <a:blip r:embed="rId9"/>
                        <a:stretch>
                          <a:fillRect/>
                        </a:stretch>
                      </p:blipFill>
                      <p:spPr>
                        <a:xfrm>
                          <a:off x="7001910" y="4696721"/>
                          <a:ext cx="1831975" cy="268287"/>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858459178"/>
                </p:ext>
              </p:extLst>
            </p:nvPr>
          </p:nvGraphicFramePr>
          <p:xfrm>
            <a:off x="6915070" y="4940524"/>
            <a:ext cx="1892300" cy="268287"/>
          </p:xfrm>
          <a:graphic>
            <a:graphicData uri="http://schemas.openxmlformats.org/presentationml/2006/ole">
              <mc:AlternateContent xmlns:mc="http://schemas.openxmlformats.org/markup-compatibility/2006">
                <mc:Choice xmlns:v="urn:schemas-microsoft-com:vml" Requires="v">
                  <p:oleObj spid="_x0000_s1045" name="Visio" r:id="rId10" imgW="1893092" imgH="268920" progId="Visio.Drawing.11">
                    <p:link updateAutomatic="1"/>
                  </p:oleObj>
                </mc:Choice>
                <mc:Fallback>
                  <p:oleObj name="Visio" r:id="rId10" imgW="1893092" imgH="268920" progId="Visio.Drawing.11">
                    <p:link updateAutomatic="1"/>
                    <p:pic>
                      <p:nvPicPr>
                        <p:cNvPr id="0" name=""/>
                        <p:cNvPicPr/>
                        <p:nvPr/>
                      </p:nvPicPr>
                      <p:blipFill>
                        <a:blip r:embed="rId11"/>
                        <a:stretch>
                          <a:fillRect/>
                        </a:stretch>
                      </p:blipFill>
                      <p:spPr>
                        <a:xfrm>
                          <a:off x="6915070" y="4940524"/>
                          <a:ext cx="1892300" cy="268287"/>
                        </a:xfrm>
                        <a:prstGeom prst="rect">
                          <a:avLst/>
                        </a:prstGeom>
                      </p:spPr>
                    </p:pic>
                  </p:oleObj>
                </mc:Fallback>
              </mc:AlternateContent>
            </a:graphicData>
          </a:graphic>
        </p:graphicFrame>
      </p:grpSp>
      <p:sp>
        <p:nvSpPr>
          <p:cNvPr id="20" name="Content Placeholder 4"/>
          <p:cNvSpPr txBox="1">
            <a:spLocks/>
          </p:cNvSpPr>
          <p:nvPr/>
        </p:nvSpPr>
        <p:spPr>
          <a:xfrm>
            <a:off x="186743" y="4078057"/>
            <a:ext cx="5083132" cy="17060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rPr>
              <a:t>Volume of data, which needs to be processed is increasing rapidly</a:t>
            </a:r>
          </a:p>
          <a:p>
            <a:pPr lvl="1"/>
            <a:r>
              <a:rPr lang="en-US" sz="1800" dirty="0" smtClean="0">
                <a:latin typeface="Times New Roman" panose="02020603050405020304" pitchFamily="18" charset="0"/>
                <a:cs typeface="Times New Roman" panose="02020603050405020304" pitchFamily="18" charset="0"/>
              </a:rPr>
              <a:t>More storage capacity</a:t>
            </a:r>
          </a:p>
          <a:p>
            <a:pPr lvl="1"/>
            <a:r>
              <a:rPr lang="en-US" sz="1800" dirty="0" smtClean="0">
                <a:latin typeface="Times New Roman" panose="02020603050405020304" pitchFamily="18" charset="0"/>
                <a:cs typeface="Times New Roman" panose="02020603050405020304" pitchFamily="18" charset="0"/>
              </a:rPr>
              <a:t>More computation</a:t>
            </a:r>
          </a:p>
          <a:p>
            <a:pPr lvl="1"/>
            <a:r>
              <a:rPr lang="en-US" sz="1800" dirty="0" smtClean="0">
                <a:latin typeface="Times New Roman" panose="02020603050405020304" pitchFamily="18" charset="0"/>
                <a:cs typeface="Times New Roman" panose="02020603050405020304" pitchFamily="18" charset="0"/>
              </a:rPr>
              <a:t>More tools and techniques</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905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363072" y="2530518"/>
            <a:ext cx="11470340" cy="3722363"/>
            <a:chOff x="363072" y="475346"/>
            <a:chExt cx="10316450" cy="5120510"/>
          </a:xfrm>
        </p:grpSpPr>
        <p:sp>
          <p:nvSpPr>
            <p:cNvPr id="21" name="Title 1"/>
            <p:cNvSpPr txBox="1">
              <a:spLocks/>
            </p:cNvSpPr>
            <p:nvPr/>
          </p:nvSpPr>
          <p:spPr>
            <a:xfrm>
              <a:off x="5830580" y="475346"/>
              <a:ext cx="2713693" cy="7806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960000"/>
                  </a:solidFill>
                  <a:latin typeface="Times New Roman" pitchFamily="18" charset="0"/>
                  <a:cs typeface="Times New Roman" pitchFamily="18" charset="0"/>
                </a:rPr>
                <a:t>V3:</a:t>
              </a:r>
              <a:r>
                <a:rPr lang="en-US" sz="2800" b="1" dirty="0" smtClean="0"/>
                <a:t> </a:t>
              </a:r>
              <a:r>
                <a:rPr lang="en-US" sz="2800" dirty="0" smtClean="0">
                  <a:solidFill>
                    <a:srgbClr val="960000"/>
                  </a:solidFill>
                  <a:latin typeface="Times New Roman" pitchFamily="18" charset="0"/>
                  <a:cs typeface="Times New Roman" pitchFamily="18" charset="0"/>
                </a:rPr>
                <a:t>V for Variety</a:t>
              </a:r>
              <a:endParaRPr lang="en-IN" sz="2800" dirty="0">
                <a:solidFill>
                  <a:srgbClr val="960000"/>
                </a:solidFill>
                <a:latin typeface="Times New Roman" pitchFamily="18" charset="0"/>
                <a:cs typeface="Times New Roman" pitchFamily="18" charset="0"/>
              </a:endParaRPr>
            </a:p>
          </p:txBody>
        </p:sp>
        <p:sp>
          <p:nvSpPr>
            <p:cNvPr id="22" name="Content Placeholder 4"/>
            <p:cNvSpPr txBox="1">
              <a:spLocks/>
            </p:cNvSpPr>
            <p:nvPr/>
          </p:nvSpPr>
          <p:spPr>
            <a:xfrm>
              <a:off x="363072" y="1016533"/>
              <a:ext cx="4038600" cy="345313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rPr>
                <a:t>Various formats, types, and structures</a:t>
              </a:r>
            </a:p>
            <a:p>
              <a:pPr lvl="1"/>
              <a:r>
                <a:rPr lang="en-US" sz="1800" dirty="0" smtClean="0">
                  <a:latin typeface="Times New Roman" panose="02020603050405020304" pitchFamily="18" charset="0"/>
                  <a:cs typeface="Times New Roman" panose="02020603050405020304" pitchFamily="18" charset="0"/>
                </a:rPr>
                <a:t>Text, numerical, images, audio, video, sequences, time series, social media data, multi-dimensional arrays, </a:t>
              </a:r>
              <a:r>
                <a:rPr lang="en-US" sz="1800" dirty="0" err="1" smtClean="0">
                  <a:latin typeface="Times New Roman" panose="02020603050405020304" pitchFamily="18" charset="0"/>
                  <a:cs typeface="Times New Roman" panose="02020603050405020304" pitchFamily="18" charset="0"/>
                </a:rPr>
                <a:t>etc</a:t>
              </a:r>
              <a:r>
                <a:rPr lang="en-US" sz="1800" dirty="0" smtClean="0">
                  <a:latin typeface="Times New Roman" panose="02020603050405020304" pitchFamily="18" charset="0"/>
                  <a:cs typeface="Times New Roman" panose="02020603050405020304" pitchFamily="18" charset="0"/>
                </a:rPr>
                <a:t>…</a:t>
              </a:r>
            </a:p>
            <a:p>
              <a:pPr lvl="8"/>
              <a:endParaRPr lang="en-US" sz="8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Static data vs. streaming data  </a:t>
              </a:r>
            </a:p>
            <a:p>
              <a:pPr lvl="8"/>
              <a:endParaRPr lang="en-US" sz="8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 single application can be generating/collecting many types of data  </a:t>
              </a:r>
            </a:p>
            <a:p>
              <a:endParaRPr lang="en-IN" dirty="0">
                <a:latin typeface="Times New Roman" panose="02020603050405020304" pitchFamily="18" charset="0"/>
                <a:cs typeface="Times New Roman" panose="02020603050405020304" pitchFamily="18" charset="0"/>
              </a:endParaRPr>
            </a:p>
          </p:txBody>
        </p:sp>
        <p:pic>
          <p:nvPicPr>
            <p:cNvPr id="23" name="Content Placeholder 11"/>
            <p:cNvPicPr>
              <a:picLocks noChangeAspect="1"/>
            </p:cNvPicPr>
            <p:nvPr/>
          </p:nvPicPr>
          <p:blipFill>
            <a:blip r:embed="rId4"/>
            <a:stretch>
              <a:fillRect/>
            </a:stretch>
          </p:blipFill>
          <p:spPr>
            <a:xfrm>
              <a:off x="7466819" y="1426932"/>
              <a:ext cx="1219944" cy="914958"/>
            </a:xfrm>
            <a:prstGeom prst="rect">
              <a:avLst/>
            </a:prstGeom>
          </p:spPr>
        </p:pic>
        <p:pic>
          <p:nvPicPr>
            <p:cNvPr id="24" name="Picture 23"/>
            <p:cNvPicPr>
              <a:picLocks noChangeAspect="1"/>
            </p:cNvPicPr>
            <p:nvPr/>
          </p:nvPicPr>
          <p:blipFill>
            <a:blip r:embed="rId5"/>
            <a:stretch>
              <a:fillRect/>
            </a:stretch>
          </p:blipFill>
          <p:spPr>
            <a:xfrm>
              <a:off x="9061585" y="1183792"/>
              <a:ext cx="1127257" cy="1123499"/>
            </a:xfrm>
            <a:prstGeom prst="rect">
              <a:avLst/>
            </a:prstGeom>
          </p:spPr>
        </p:pic>
        <p:pic>
          <p:nvPicPr>
            <p:cNvPr id="25" name="Picture 24"/>
            <p:cNvPicPr>
              <a:picLocks noChangeAspect="1"/>
            </p:cNvPicPr>
            <p:nvPr/>
          </p:nvPicPr>
          <p:blipFill>
            <a:blip r:embed="rId6"/>
            <a:stretch>
              <a:fillRect/>
            </a:stretch>
          </p:blipFill>
          <p:spPr>
            <a:xfrm>
              <a:off x="7187426" y="2771838"/>
              <a:ext cx="1589510" cy="1204473"/>
            </a:xfrm>
            <a:prstGeom prst="rect">
              <a:avLst/>
            </a:prstGeom>
          </p:spPr>
        </p:pic>
        <p:pic>
          <p:nvPicPr>
            <p:cNvPr id="26" name="Picture 25"/>
            <p:cNvPicPr>
              <a:picLocks noChangeAspect="1"/>
            </p:cNvPicPr>
            <p:nvPr/>
          </p:nvPicPr>
          <p:blipFill>
            <a:blip r:embed="rId7"/>
            <a:stretch>
              <a:fillRect/>
            </a:stretch>
          </p:blipFill>
          <p:spPr>
            <a:xfrm>
              <a:off x="9013045" y="2970914"/>
              <a:ext cx="1175797" cy="900200"/>
            </a:xfrm>
            <a:prstGeom prst="rect">
              <a:avLst/>
            </a:prstGeom>
          </p:spPr>
        </p:pic>
        <p:pic>
          <p:nvPicPr>
            <p:cNvPr id="27" name="Picture 26"/>
            <p:cNvPicPr>
              <a:picLocks noChangeAspect="1"/>
            </p:cNvPicPr>
            <p:nvPr/>
          </p:nvPicPr>
          <p:blipFill>
            <a:blip r:embed="rId8"/>
            <a:stretch>
              <a:fillRect/>
            </a:stretch>
          </p:blipFill>
          <p:spPr>
            <a:xfrm>
              <a:off x="7043357" y="4361531"/>
              <a:ext cx="1527524" cy="1234325"/>
            </a:xfrm>
            <a:prstGeom prst="rect">
              <a:avLst/>
            </a:prstGeom>
          </p:spPr>
        </p:pic>
        <p:pic>
          <p:nvPicPr>
            <p:cNvPr id="28" name="Picture 27"/>
            <p:cNvPicPr>
              <a:picLocks noChangeAspect="1"/>
            </p:cNvPicPr>
            <p:nvPr/>
          </p:nvPicPr>
          <p:blipFill>
            <a:blip r:embed="rId9"/>
            <a:stretch>
              <a:fillRect/>
            </a:stretch>
          </p:blipFill>
          <p:spPr>
            <a:xfrm>
              <a:off x="8887793" y="4449971"/>
              <a:ext cx="1791729" cy="1057445"/>
            </a:xfrm>
            <a:prstGeom prst="rect">
              <a:avLst/>
            </a:prstGeom>
          </p:spPr>
        </p:pic>
        <p:sp>
          <p:nvSpPr>
            <p:cNvPr id="29" name="Rectangle 28"/>
            <p:cNvSpPr/>
            <p:nvPr/>
          </p:nvSpPr>
          <p:spPr>
            <a:xfrm>
              <a:off x="1414328" y="4795358"/>
              <a:ext cx="4416252" cy="731263"/>
            </a:xfrm>
            <a:prstGeom prst="rect">
              <a:avLst/>
            </a:prstGeom>
            <a:solidFill>
              <a:srgbClr val="FDFFC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FF"/>
                  </a:solidFill>
                </a:rPr>
                <a:t>To extract knowledge</a:t>
              </a:r>
              <a:r>
                <a:rPr lang="en-US" dirty="0">
                  <a:solidFill>
                    <a:srgbClr val="0000FF"/>
                  </a:solidFill>
                  <a:sym typeface="Wingdings"/>
                </a:rPr>
                <a:t> all these types of data need to be linked together</a:t>
              </a:r>
              <a:endParaRPr lang="en-US" dirty="0">
                <a:solidFill>
                  <a:srgbClr val="0000FF"/>
                </a:solidFill>
              </a:endParaRPr>
            </a:p>
          </p:txBody>
        </p:sp>
      </p:grpSp>
    </p:spTree>
    <p:extLst>
      <p:ext uri="{BB962C8B-B14F-4D97-AF65-F5344CB8AC3E}">
        <p14:creationId xmlns:p14="http://schemas.microsoft.com/office/powerpoint/2010/main" val="2542802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6385440" y="2732082"/>
            <a:ext cx="4025153" cy="4595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960000"/>
                </a:solidFill>
                <a:latin typeface="Times New Roman" pitchFamily="18" charset="0"/>
                <a:cs typeface="Times New Roman" pitchFamily="18" charset="0"/>
              </a:rPr>
              <a:t>V3:</a:t>
            </a:r>
            <a:r>
              <a:rPr lang="en-US" sz="2800" b="1" dirty="0" smtClean="0"/>
              <a:t> </a:t>
            </a:r>
            <a:r>
              <a:rPr lang="en-US" sz="2800" dirty="0" smtClean="0">
                <a:solidFill>
                  <a:srgbClr val="960000"/>
                </a:solidFill>
                <a:latin typeface="Times New Roman" pitchFamily="18" charset="0"/>
                <a:cs typeface="Times New Roman" pitchFamily="18" charset="0"/>
              </a:rPr>
              <a:t>V for Velocity</a:t>
            </a:r>
            <a:endParaRPr lang="en-IN" sz="2800" dirty="0">
              <a:solidFill>
                <a:srgbClr val="960000"/>
              </a:solidFill>
              <a:latin typeface="Times New Roman" pitchFamily="18" charset="0"/>
              <a:cs typeface="Times New Roman" pitchFamily="18" charset="0"/>
            </a:endParaRPr>
          </a:p>
        </p:txBody>
      </p:sp>
      <p:sp>
        <p:nvSpPr>
          <p:cNvPr id="18" name="Content Placeholder 4"/>
          <p:cNvSpPr txBox="1">
            <a:spLocks/>
          </p:cNvSpPr>
          <p:nvPr/>
        </p:nvSpPr>
        <p:spPr>
          <a:xfrm>
            <a:off x="363072" y="2827424"/>
            <a:ext cx="6453008" cy="340989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latin typeface="Times New Roman" pitchFamily="18" charset="0"/>
                <a:cs typeface="Times New Roman" pitchFamily="18" charset="0"/>
              </a:rPr>
              <a:t>Data is being generated fast and need to be processed fast</a:t>
            </a:r>
          </a:p>
          <a:p>
            <a:pPr lvl="1"/>
            <a:r>
              <a:rPr lang="en-US" sz="1800" dirty="0" smtClean="0">
                <a:latin typeface="Times New Roman" pitchFamily="18" charset="0"/>
                <a:cs typeface="Times New Roman" pitchFamily="18" charset="0"/>
              </a:rPr>
              <a:t>For time-sensitive processes such as catching fraud, big data must be used as it streams into your enterprise in order to maximize its value</a:t>
            </a:r>
          </a:p>
          <a:p>
            <a:pPr lvl="6"/>
            <a:endParaRPr lang="en-US" sz="1000" dirty="0" smtClean="0">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Scrutinize 5 million trade events created each day to identify potential fraud</a:t>
            </a:r>
          </a:p>
          <a:p>
            <a:pPr lvl="8"/>
            <a:endParaRPr lang="en-US" sz="800" dirty="0" smtClean="0">
              <a:latin typeface="Times New Roman" pitchFamily="18" charset="0"/>
              <a:cs typeface="Times New Roman" pitchFamily="18" charset="0"/>
            </a:endParaRPr>
          </a:p>
          <a:p>
            <a:pPr lvl="1"/>
            <a:r>
              <a:rPr lang="en-US" sz="1600" dirty="0" smtClean="0">
                <a:latin typeface="Times New Roman" pitchFamily="18" charset="0"/>
                <a:cs typeface="Times New Roman" pitchFamily="18" charset="0"/>
              </a:rPr>
              <a:t>Analyze 500 million daily call detail records in real-time to predict customer churn faster  </a:t>
            </a:r>
          </a:p>
          <a:p>
            <a:pPr lvl="8"/>
            <a:endParaRPr lang="en-US" sz="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Sometimes, 2 minutes is too late!  </a:t>
            </a:r>
          </a:p>
          <a:p>
            <a:pPr lvl="1"/>
            <a:r>
              <a:rPr lang="en-US" sz="1800" dirty="0" smtClean="0">
                <a:solidFill>
                  <a:srgbClr val="960000"/>
                </a:solidFill>
                <a:latin typeface="Times New Roman" pitchFamily="18" charset="0"/>
                <a:cs typeface="Times New Roman" pitchFamily="18" charset="0"/>
              </a:rPr>
              <a:t>The latest we have heard is 10 ns (</a:t>
            </a:r>
            <a:r>
              <a:rPr lang="en-US" sz="1800" dirty="0" err="1" smtClean="0">
                <a:solidFill>
                  <a:srgbClr val="960000"/>
                </a:solidFill>
                <a:latin typeface="Times New Roman" pitchFamily="18" charset="0"/>
                <a:cs typeface="Times New Roman" pitchFamily="18" charset="0"/>
              </a:rPr>
              <a:t>nano</a:t>
            </a:r>
            <a:r>
              <a:rPr lang="en-US" sz="1800" dirty="0" smtClean="0">
                <a:solidFill>
                  <a:srgbClr val="960000"/>
                </a:solidFill>
                <a:latin typeface="Times New Roman" pitchFamily="18" charset="0"/>
                <a:cs typeface="Times New Roman" pitchFamily="18" charset="0"/>
              </a:rPr>
              <a:t> seconds) delay is too much  </a:t>
            </a:r>
          </a:p>
          <a:p>
            <a:endParaRPr lang="en-IN" dirty="0"/>
          </a:p>
        </p:txBody>
      </p:sp>
      <p:pic>
        <p:nvPicPr>
          <p:cNvPr id="19" name="Picture 18"/>
          <p:cNvPicPr>
            <a:picLocks noChangeAspect="1"/>
          </p:cNvPicPr>
          <p:nvPr/>
        </p:nvPicPr>
        <p:blipFill>
          <a:blip r:embed="rId4"/>
          <a:stretch>
            <a:fillRect/>
          </a:stretch>
        </p:blipFill>
        <p:spPr>
          <a:xfrm>
            <a:off x="9302713" y="3600291"/>
            <a:ext cx="2215761" cy="2429542"/>
          </a:xfrm>
          <a:prstGeom prst="rect">
            <a:avLst/>
          </a:prstGeom>
        </p:spPr>
      </p:pic>
    </p:spTree>
    <p:extLst>
      <p:ext uri="{BB962C8B-B14F-4D97-AF65-F5344CB8AC3E}">
        <p14:creationId xmlns:p14="http://schemas.microsoft.com/office/powerpoint/2010/main" val="499335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6177" y="2856866"/>
            <a:ext cx="11519646" cy="3600986"/>
          </a:xfrm>
          <a:prstGeom prst="rect">
            <a:avLst/>
          </a:prstGeom>
        </p:spPr>
        <p:txBody>
          <a:bodyPr wrap="square">
            <a:spAutoFit/>
          </a:bodyPr>
          <a:lstStyle/>
          <a:p>
            <a:pPr>
              <a:lnSpc>
                <a:spcPct val="150000"/>
              </a:lnSpc>
            </a:pPr>
            <a:r>
              <a:rPr lang="en-US" sz="2000" b="1" dirty="0">
                <a:latin typeface="Times New Roman" panose="02020603050405020304" pitchFamily="18" charset="0"/>
                <a:ea typeface="MS Mincho"/>
                <a:cs typeface="Times New Roman" panose="02020603050405020304" pitchFamily="18" charset="0"/>
              </a:rPr>
              <a:t>Characteristics of Big Data.</a:t>
            </a:r>
          </a:p>
          <a:p>
            <a:r>
              <a:rPr lang="en-US" sz="2000" b="1" dirty="0" smtClean="0">
                <a:latin typeface="Times New Roman" panose="02020603050405020304" pitchFamily="18" charset="0"/>
                <a:cs typeface="Times New Roman" panose="02020603050405020304" pitchFamily="18" charset="0"/>
              </a:rPr>
              <a:t>	3 </a:t>
            </a:r>
            <a:r>
              <a:rPr lang="en-US" sz="2000" b="1" dirty="0">
                <a:latin typeface="Times New Roman" panose="02020603050405020304" pitchFamily="18" charset="0"/>
                <a:cs typeface="Times New Roman" panose="02020603050405020304" pitchFamily="18" charset="0"/>
              </a:rPr>
              <a:t>‘V’s of Big Data </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Variety</a:t>
            </a:r>
            <a:r>
              <a:rPr lang="en-US" sz="2000" dirty="0">
                <a:latin typeface="Times New Roman" panose="02020603050405020304" pitchFamily="18" charset="0"/>
                <a:cs typeface="Times New Roman" panose="02020603050405020304" pitchFamily="18" charset="0"/>
              </a:rPr>
              <a:t>, Velocity, Volume</a:t>
            </a:r>
            <a:r>
              <a:rPr lang="en-US" sz="2000" dirty="0" smtClean="0">
                <a:latin typeface="Times New Roman" panose="02020603050405020304" pitchFamily="18" charset="0"/>
                <a:cs typeface="Times New Roman" panose="02020603050405020304" pitchFamily="18" charset="0"/>
              </a:rPr>
              <a:t>.</a:t>
            </a:r>
          </a:p>
          <a:p>
            <a:pPr lvl="0"/>
            <a:r>
              <a:rPr lang="en-US" sz="2000" b="1" dirty="0">
                <a:latin typeface="Times New Roman" panose="02020603050405020304" pitchFamily="18" charset="0"/>
                <a:cs typeface="Times New Roman" panose="02020603050405020304" pitchFamily="18" charset="0"/>
              </a:rPr>
              <a:t>Variety</a:t>
            </a:r>
            <a:endParaRPr lang="en-IN" sz="2000" b="1" dirty="0">
              <a:latin typeface="Times New Roman" panose="02020603050405020304" pitchFamily="18" charset="0"/>
              <a:cs typeface="Times New Roman" panose="02020603050405020304" pitchFamily="18" charset="0"/>
            </a:endParaRPr>
          </a:p>
          <a:p>
            <a:r>
              <a:rPr lang="en-US" sz="2000" b="1" dirty="0"/>
              <a:t> </a:t>
            </a:r>
            <a:r>
              <a:rPr lang="en-US" sz="2000" b="1" dirty="0" smtClean="0"/>
              <a:t>	</a:t>
            </a:r>
            <a:r>
              <a:rPr lang="en-US" sz="2000" dirty="0" smtClean="0">
                <a:latin typeface="Times New Roman" panose="02020603050405020304" pitchFamily="18" charset="0"/>
                <a:cs typeface="Times New Roman" panose="02020603050405020304" pitchFamily="18" charset="0"/>
              </a:rPr>
              <a:t>Variety </a:t>
            </a:r>
            <a:r>
              <a:rPr lang="en-US" sz="2000" dirty="0">
                <a:latin typeface="Times New Roman" panose="02020603050405020304" pitchFamily="18" charset="0"/>
                <a:cs typeface="Times New Roman" panose="02020603050405020304" pitchFamily="18" charset="0"/>
              </a:rPr>
              <a:t>of Big Data refers to structured, unstructured, and </a:t>
            </a:r>
            <a:r>
              <a:rPr lang="en-US" sz="2000" dirty="0" smtClean="0">
                <a:latin typeface="Times New Roman" panose="02020603050405020304" pitchFamily="18" charset="0"/>
                <a:cs typeface="Times New Roman" panose="02020603050405020304" pitchFamily="18" charset="0"/>
              </a:rPr>
              <a:t>semi structured </a:t>
            </a:r>
            <a:r>
              <a:rPr lang="en-US" sz="2000" dirty="0">
                <a:latin typeface="Times New Roman" panose="02020603050405020304" pitchFamily="18" charset="0"/>
                <a:cs typeface="Times New Roman" panose="02020603050405020304" pitchFamily="18" charset="0"/>
              </a:rPr>
              <a:t>data that is gathered from multiple sources. While in the past, data could only be collected from spreadsheets and databases, today data comes in an array of forms such as emails, PDFs, photos, videos, audios, SM posts, and so much more.</a:t>
            </a:r>
            <a:endParaRPr lang="en-I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lvl="0" algn="just"/>
            <a:r>
              <a:rPr lang="en-US" sz="2000" b="1" dirty="0">
                <a:latin typeface="Times New Roman" panose="02020603050405020304" pitchFamily="18" charset="0"/>
                <a:cs typeface="Times New Roman" panose="02020603050405020304" pitchFamily="18" charset="0"/>
              </a:rPr>
              <a:t>Velocity</a:t>
            </a:r>
            <a:endParaRPr lang="en-IN"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Velocity </a:t>
            </a:r>
            <a:r>
              <a:rPr lang="en-US" sz="2000" dirty="0">
                <a:latin typeface="Times New Roman" panose="02020603050405020304" pitchFamily="18" charset="0"/>
                <a:cs typeface="Times New Roman" panose="02020603050405020304" pitchFamily="18" charset="0"/>
              </a:rPr>
              <a:t>essentially refers to the speed at which data is being created in real-time. In a broader prospect, it comprises the rate of change, linking of incoming data sets at varying speeds, and activity bursts.</a:t>
            </a:r>
            <a:endParaRPr lang="en-I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303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Sc(CT)\Desktop\sns.png"/>
          <p:cNvPicPr/>
          <p:nvPr/>
        </p:nvPicPr>
        <p:blipFill>
          <a:blip r:embed="rId3">
            <a:extLst>
              <a:ext uri="{28A0092B-C50C-407E-A947-70E740481C1C}">
                <a14:useLocalDpi xmlns:a14="http://schemas.microsoft.com/office/drawing/2010/main" val="0"/>
              </a:ext>
            </a:extLst>
          </a:blip>
          <a:srcRect r="-2403" b="87102"/>
          <a:stretch>
            <a:fillRect/>
          </a:stretch>
        </p:blipFill>
        <p:spPr bwMode="auto">
          <a:xfrm>
            <a:off x="363072" y="268082"/>
            <a:ext cx="11470340" cy="1359012"/>
          </a:xfrm>
          <a:prstGeom prst="rect">
            <a:avLst/>
          </a:prstGeom>
          <a:noFill/>
          <a:ln>
            <a:noFill/>
          </a:ln>
        </p:spPr>
      </p:pic>
      <p:sp>
        <p:nvSpPr>
          <p:cNvPr id="5" name="Rectangle 4"/>
          <p:cNvSpPr/>
          <p:nvPr/>
        </p:nvSpPr>
        <p:spPr>
          <a:xfrm>
            <a:off x="510989" y="1627094"/>
            <a:ext cx="11322424" cy="1200329"/>
          </a:xfrm>
          <a:prstGeom prst="rect">
            <a:avLst/>
          </a:prstGeom>
        </p:spPr>
        <p:txBody>
          <a:bodyPr wrap="square">
            <a:spAutoFit/>
          </a:bodyPr>
          <a:lstStyle/>
          <a:p>
            <a:pPr algn="ctr">
              <a:spcAft>
                <a:spcPts val="0"/>
              </a:spcAft>
            </a:pPr>
            <a:r>
              <a:rPr lang="x-none" b="1" dirty="0" smtClean="0">
                <a:effectLst/>
                <a:latin typeface="Times New Roman" panose="02020603050405020304" pitchFamily="18" charset="0"/>
                <a:ea typeface="Times New Roman" panose="02020603050405020304" pitchFamily="18" charset="0"/>
              </a:rPr>
              <a:t>UNIT I : </a:t>
            </a:r>
            <a:r>
              <a:rPr lang="en-IN" b="1" dirty="0" smtClean="0">
                <a:effectLst/>
                <a:latin typeface="Times New Roman" panose="02020603050405020304" pitchFamily="18" charset="0"/>
                <a:ea typeface="Times New Roman" panose="02020603050405020304" pitchFamily="18" charset="0"/>
              </a:rPr>
              <a:t>Introduction to Big Data </a:t>
            </a:r>
            <a:endParaRPr lang="en-IN" sz="1200" b="1" dirty="0" smtClean="0">
              <a:effectLst/>
              <a:latin typeface="Times New Roman" panose="02020603050405020304" pitchFamily="18" charset="0"/>
              <a:ea typeface="Times New Roman" panose="02020603050405020304" pitchFamily="18" charset="0"/>
            </a:endParaRPr>
          </a:p>
          <a:p>
            <a:pPr>
              <a:spcAft>
                <a:spcPts val="0"/>
              </a:spcAft>
              <a:tabLst>
                <a:tab pos="1085850" algn="l"/>
              </a:tabLst>
            </a:pPr>
            <a:r>
              <a:rPr lang="en-US" b="1" dirty="0" smtClean="0">
                <a:effectLst/>
                <a:latin typeface="Times New Roman" panose="02020603050405020304" pitchFamily="18" charset="0"/>
                <a:ea typeface="MS Mincho"/>
              </a:rPr>
              <a:t>SESSION	:	</a:t>
            </a:r>
            <a:r>
              <a:rPr lang="en-US" b="1" dirty="0" smtClean="0">
                <a:solidFill>
                  <a:srgbClr val="FF0000"/>
                </a:solidFill>
                <a:effectLst/>
                <a:latin typeface="Times New Roman" panose="02020603050405020304" pitchFamily="18" charset="0"/>
                <a:ea typeface="MS Mincho"/>
              </a:rPr>
              <a:t>01</a:t>
            </a:r>
            <a:r>
              <a:rPr lang="en-US" b="1" dirty="0" smtClean="0">
                <a:effectLst/>
                <a:latin typeface="Times New Roman" panose="02020603050405020304" pitchFamily="18" charset="0"/>
                <a:ea typeface="MS Mincho"/>
              </a:rPr>
              <a:t>                          				 </a:t>
            </a:r>
            <a:endParaRPr lang="en-IN" dirty="0" smtClean="0">
              <a:effectLst/>
              <a:latin typeface="Times New Roman" panose="02020603050405020304" pitchFamily="18" charset="0"/>
              <a:ea typeface="Times New Roman" panose="02020603050405020304" pitchFamily="18" charset="0"/>
            </a:endParaRPr>
          </a:p>
          <a:p>
            <a:pPr>
              <a:tabLst>
                <a:tab pos="1085850" algn="l"/>
              </a:tabLst>
            </a:pPr>
            <a:r>
              <a:rPr lang="en-US" b="1" dirty="0" smtClean="0">
                <a:effectLst/>
                <a:latin typeface="Times New Roman" panose="02020603050405020304" pitchFamily="18" charset="0"/>
                <a:ea typeface="MS Mincho"/>
              </a:rPr>
              <a:t>TOPIC	: 	</a:t>
            </a:r>
            <a:r>
              <a:rPr lang="en-IN" b="1" dirty="0" smtClean="0">
                <a:latin typeface="Times New Roman" panose="02020603050405020304" pitchFamily="18" charset="0"/>
                <a:ea typeface="Times New Roman" panose="02020603050405020304" pitchFamily="18" charset="0"/>
              </a:rPr>
              <a:t>Introduction </a:t>
            </a:r>
            <a:r>
              <a:rPr lang="en-IN" b="1" dirty="0">
                <a:latin typeface="Times New Roman" panose="02020603050405020304" pitchFamily="18" charset="0"/>
                <a:ea typeface="Times New Roman" panose="02020603050405020304" pitchFamily="18" charset="0"/>
              </a:rPr>
              <a:t>to Big Data </a:t>
            </a:r>
            <a:endParaRPr lang="en-IN" b="1" dirty="0" smtClean="0">
              <a:latin typeface="Times New Roman" panose="02020603050405020304" pitchFamily="18" charset="0"/>
              <a:ea typeface="Times New Roman" panose="02020603050405020304" pitchFamily="18" charset="0"/>
            </a:endParaRPr>
          </a:p>
          <a:p>
            <a:pPr>
              <a:tabLst>
                <a:tab pos="1085850" algn="l"/>
              </a:tabLst>
            </a:pPr>
            <a:r>
              <a:rPr lang="en-US" b="1" dirty="0" smtClean="0">
                <a:solidFill>
                  <a:srgbClr val="CC00FF"/>
                </a:solidFill>
                <a:effectLst/>
                <a:latin typeface="Times New Roman" panose="02020603050405020304" pitchFamily="18" charset="0"/>
                <a:ea typeface="MS Mincho"/>
              </a:rPr>
              <a:t>Industry/Tech:</a:t>
            </a:r>
            <a:r>
              <a:rPr lang="en-US" dirty="0" smtClean="0">
                <a:effectLst/>
                <a:latin typeface="Times New Roman" panose="02020603050405020304" pitchFamily="18" charset="0"/>
                <a:ea typeface="Times New Roman" panose="02020603050405020304" pitchFamily="18" charset="0"/>
              </a:rPr>
              <a:t> </a:t>
            </a:r>
            <a:r>
              <a:rPr lang="en-US" b="1" dirty="0" smtClean="0">
                <a:solidFill>
                  <a:srgbClr val="CC00FF"/>
                </a:solidFill>
                <a:effectLst/>
                <a:latin typeface="Times New Roman" panose="02020603050405020304" pitchFamily="18" charset="0"/>
                <a:ea typeface="MS Mincho"/>
              </a:rPr>
              <a:t>Analog Devices, Database Registers</a:t>
            </a:r>
            <a:endParaRPr lang="en-IN" dirty="0">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V="1">
            <a:off x="0" y="1912905"/>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2491741"/>
            <a:ext cx="12192000" cy="13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6177" y="2856866"/>
            <a:ext cx="11519646" cy="4247317"/>
          </a:xfrm>
          <a:prstGeom prst="rect">
            <a:avLst/>
          </a:prstGeom>
        </p:spPr>
        <p:txBody>
          <a:bodyPr wrap="square">
            <a:spAutoFit/>
          </a:bodyPr>
          <a:lstStyle/>
          <a:p>
            <a:pPr lvl="0" algn="just"/>
            <a:r>
              <a:rPr lang="en-US" sz="2000" b="1" dirty="0" smtClean="0">
                <a:latin typeface="Times New Roman" panose="02020603050405020304" pitchFamily="18" charset="0"/>
                <a:cs typeface="Times New Roman" panose="02020603050405020304" pitchFamily="18" charset="0"/>
              </a:rPr>
              <a:t>Volume</a:t>
            </a:r>
            <a:endParaRPr lang="en-IN"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already know that Big Data indicates huge ‘volumes’ of data that is being generated on a daily basis from various sources like social media platforms, business processes, machines, networks, human interactions, etc. Such a large amount of data are stored in data warehouses.</a:t>
            </a:r>
            <a:endParaRPr lang="en-IN" sz="2000" dirty="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Types </a:t>
            </a:r>
            <a:r>
              <a:rPr lang="en-US" sz="2000" b="1" dirty="0">
                <a:latin typeface="Times New Roman" panose="02020603050405020304" pitchFamily="18" charset="0"/>
                <a:cs typeface="Times New Roman" panose="02020603050405020304" pitchFamily="18" charset="0"/>
              </a:rPr>
              <a:t>of Big </a:t>
            </a:r>
            <a:r>
              <a:rPr lang="en-US" sz="2000" b="1" dirty="0" smtClean="0">
                <a:latin typeface="Times New Roman" panose="02020603050405020304" pitchFamily="18" charset="0"/>
                <a:cs typeface="Times New Roman" panose="02020603050405020304" pitchFamily="18" charset="0"/>
              </a:rPr>
              <a:t>Data</a:t>
            </a:r>
          </a:p>
          <a:p>
            <a:pPr algn="just"/>
            <a:r>
              <a:rPr lang="en-US" sz="2000" b="1" dirty="0">
                <a:latin typeface="Times New Roman" panose="02020603050405020304" pitchFamily="18" charset="0"/>
                <a:cs typeface="Times New Roman" panose="02020603050405020304" pitchFamily="18" charset="0"/>
              </a:rPr>
              <a:t>Structured</a:t>
            </a:r>
            <a:endParaRPr lang="en-IN" sz="2000" b="1" dirty="0">
              <a:latin typeface="Times New Roman" panose="02020603050405020304" pitchFamily="18" charset="0"/>
              <a:cs typeface="Times New Roman" panose="02020603050405020304" pitchFamily="18" charset="0"/>
            </a:endParaRPr>
          </a:p>
          <a:p>
            <a:pPr algn="just"/>
            <a:r>
              <a:rPr lang="en-US" sz="2000" b="1" dirty="0"/>
              <a:t> </a:t>
            </a:r>
            <a:r>
              <a:rPr lang="en-US" sz="2000" b="1" dirty="0" smtClean="0"/>
              <a:t>	</a:t>
            </a:r>
            <a:r>
              <a:rPr lang="en-US" sz="2000" dirty="0" smtClean="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rPr>
              <a:t>structured data, we mean data that can be </a:t>
            </a:r>
            <a:r>
              <a:rPr lang="en-US" sz="2000" b="1" dirty="0">
                <a:latin typeface="Times New Roman" panose="02020603050405020304" pitchFamily="18" charset="0"/>
                <a:cs typeface="Times New Roman" panose="02020603050405020304" pitchFamily="18" charset="0"/>
              </a:rPr>
              <a:t>processed, stored, and retrieved in a fixed format</a:t>
            </a:r>
            <a:r>
              <a:rPr lang="en-US" sz="2000" dirty="0">
                <a:latin typeface="Times New Roman" panose="02020603050405020304" pitchFamily="18" charset="0"/>
                <a:cs typeface="Times New Roman" panose="02020603050405020304" pitchFamily="18" charset="0"/>
              </a:rPr>
              <a:t>. It refers to highly organized information that can be readily and seamlessly stored and accessed from a database by simple search engine algorithms. </a:t>
            </a:r>
            <a:r>
              <a:rPr lang="en-US" sz="2000" b="1" dirty="0">
                <a:latin typeface="Times New Roman" panose="02020603050405020304" pitchFamily="18" charset="0"/>
                <a:cs typeface="Times New Roman" panose="02020603050405020304" pitchFamily="18" charset="0"/>
              </a:rPr>
              <a:t>For instance, the employee table in a company database will be structured as the employee details, their job positions, their salaries, etc., </a:t>
            </a:r>
            <a:r>
              <a:rPr lang="en-US" sz="2000" dirty="0">
                <a:latin typeface="Times New Roman" panose="02020603050405020304" pitchFamily="18" charset="0"/>
                <a:cs typeface="Times New Roman" panose="02020603050405020304" pitchFamily="18" charset="0"/>
              </a:rPr>
              <a:t>will be present in an organized manner</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a:p>
            <a:pPr>
              <a:lnSpc>
                <a:spcPct val="150000"/>
              </a:lnSpc>
            </a:pPr>
            <a:endParaRPr lang="en-IN" sz="2000" b="1" dirty="0">
              <a:latin typeface="Times New Roman" panose="02020603050405020304" pitchFamily="18" charset="0"/>
              <a:ea typeface="MS Mincho"/>
              <a:cs typeface="Times New Roman" panose="02020603050405020304" pitchFamily="18" charset="0"/>
            </a:endParaRPr>
          </a:p>
        </p:txBody>
      </p:sp>
      <p:sp>
        <p:nvSpPr>
          <p:cNvPr id="2" name="Footer Placeholder 1"/>
          <p:cNvSpPr>
            <a:spLocks noGrp="1"/>
          </p:cNvSpPr>
          <p:nvPr>
            <p:ph type="ftr" sz="quarter" idx="11"/>
          </p:nvPr>
        </p:nvSpPr>
        <p:spPr>
          <a:xfrm>
            <a:off x="510989" y="6356350"/>
            <a:ext cx="11107270" cy="365125"/>
          </a:xfrm>
        </p:spPr>
        <p:txBody>
          <a:bodyPr/>
          <a:lstStyle/>
          <a:p>
            <a:r>
              <a:rPr lang="en-IN" sz="1800" b="1" dirty="0" smtClean="0">
                <a:solidFill>
                  <a:srgbClr val="00B0F0"/>
                </a:solidFill>
                <a:latin typeface="Times New Roman" panose="02020603050405020304" pitchFamily="18" charset="0"/>
                <a:cs typeface="Times New Roman" panose="02020603050405020304" pitchFamily="18" charset="0"/>
              </a:rPr>
              <a:t>20PCA107/ Big Data Analytics		II MCA/ III Semester    		      Ms. </a:t>
            </a:r>
            <a:r>
              <a:rPr lang="en-IN" sz="1800" b="1" dirty="0" err="1" smtClean="0">
                <a:solidFill>
                  <a:srgbClr val="00B0F0"/>
                </a:solidFill>
                <a:latin typeface="Times New Roman" panose="02020603050405020304" pitchFamily="18" charset="0"/>
                <a:cs typeface="Times New Roman" panose="02020603050405020304" pitchFamily="18" charset="0"/>
              </a:rPr>
              <a:t>Dr.A.DEVI</a:t>
            </a:r>
            <a:endParaRPr lang="en-IN" sz="1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560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373</Words>
  <Application>Microsoft Office PowerPoint</Application>
  <PresentationFormat>Widescreen</PresentationFormat>
  <Paragraphs>121</Paragraphs>
  <Slides>12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Links</vt:lpstr>
      </vt:variant>
      <vt:variant>
        <vt:i4>2</vt:i4>
      </vt:variant>
      <vt:variant>
        <vt:lpstr>Slide Titles</vt:lpstr>
      </vt:variant>
      <vt:variant>
        <vt:i4>12</vt:i4>
      </vt:variant>
    </vt:vector>
  </HeadingPairs>
  <TitlesOfParts>
    <vt:vector size="21" baseType="lpstr">
      <vt:lpstr>Arial</vt:lpstr>
      <vt:lpstr>Calibri</vt:lpstr>
      <vt:lpstr>Calibri Light</vt:lpstr>
      <vt:lpstr>MS Mincho</vt:lpstr>
      <vt:lpstr>Times New Roman</vt:lpstr>
      <vt:lpstr>Wingdings</vt:lpstr>
      <vt:lpstr>Office Theme</vt:lpstr>
      <vt:lpstr>D:\Profesional\Conference\ICBIM 2014\Drawing1\Drawing\~Page-1\Sheet.11</vt:lpstr>
      <vt:lpstr>D:\Profesional\Conference\ICBIM 2014\Drawing1\Drawing\~Page-1\Sheet.12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48</cp:revision>
  <dcterms:created xsi:type="dcterms:W3CDTF">2021-08-18T04:14:44Z</dcterms:created>
  <dcterms:modified xsi:type="dcterms:W3CDTF">2022-07-31T07:34:24Z</dcterms:modified>
</cp:coreProperties>
</file>